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2F2F2"/>
    <a:srgbClr val="6497AC"/>
    <a:srgbClr val="6D90B4"/>
    <a:srgbClr val="3E50FC"/>
    <a:srgbClr val="764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1" d="100"/>
          <a:sy n="11" d="100"/>
        </p:scale>
        <p:origin x="24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666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Font typeface="Arial"/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SzPct val="77777"/>
              <a:buFont typeface="Arial"/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SzPct val="77777"/>
              <a:buFont typeface="Arial"/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SzPct val="77777"/>
              <a:buFont typeface="Arial"/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SzPct val="77777"/>
              <a:buFont typeface="Arial"/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SzPct val="77777"/>
              <a:buFont typeface="Arial"/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SzPct val="77777"/>
              <a:buFont typeface="Arial"/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SzPct val="77777"/>
              <a:buFont typeface="Arial"/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SzPct val="77777"/>
              <a:buFont typeface="Arial"/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</p:txBody>
      </p:sp>
      <p:sp>
        <p:nvSpPr>
          <p:cNvPr id="87" name="Shape 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646236" y="10242550"/>
            <a:ext cx="29627512" cy="28963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309562" algn="l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346075" algn="l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122236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2469358" y="13635320"/>
            <a:ext cx="27979686" cy="9408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4937523" y="24872580"/>
            <a:ext cx="23043355" cy="11214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8844489" y="16778673"/>
            <a:ext cx="37450058" cy="74068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-6026415" y="9428945"/>
            <a:ext cx="37450058" cy="221063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309562" algn="l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346075" algn="l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122236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1978025" y="9910762"/>
            <a:ext cx="28963938" cy="29627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309562" algn="l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346075" algn="l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122236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451998" y="30724288"/>
            <a:ext cx="19751276" cy="36262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6451998" y="3922058"/>
            <a:ext cx="19751276" cy="26333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451998" y="34350513"/>
            <a:ext cx="19751276" cy="51524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645444" y="1748117"/>
            <a:ext cx="10829926" cy="7436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2870656" y="1748117"/>
            <a:ext cx="18402298" cy="37459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2001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9921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7715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1756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1645444" y="9184340"/>
            <a:ext cx="10829926" cy="3002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645443" y="9825317"/>
            <a:ext cx="14544675" cy="40946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645443" y="13919948"/>
            <a:ext cx="14544675" cy="252871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301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1093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8477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683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16722328" y="9825317"/>
            <a:ext cx="14550628" cy="40946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16722328" y="13919948"/>
            <a:ext cx="14550628" cy="252871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301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1093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8477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683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645444" y="10242177"/>
            <a:ext cx="14756606" cy="28964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250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1042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822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4296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6516352" y="10242177"/>
            <a:ext cx="14756606" cy="28964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250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1042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822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4296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600325" y="28205209"/>
            <a:ext cx="27980879" cy="8715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5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600325" y="18604006"/>
            <a:ext cx="27980879" cy="96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46236" y="10242550"/>
            <a:ext cx="29627512" cy="28963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309562" algn="l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346075" algn="l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122236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9102456" y="2161567"/>
            <a:ext cx="15304990" cy="1214677"/>
          </a:xfrm>
          <a:prstGeom prst="rect">
            <a:avLst/>
          </a:prstGeom>
          <a:noFill/>
          <a:ln>
            <a:noFill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7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VIP - 2017</a:t>
            </a:r>
            <a:r>
              <a:rPr lang="en-US" sz="7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7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6567486" y="2590800"/>
            <a:ext cx="19797600" cy="2452800"/>
          </a:xfrm>
          <a:prstGeom prst="rect">
            <a:avLst/>
          </a:prstGeom>
          <a:noFill/>
          <a:ln>
            <a:noFill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25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SKOPE VR 1.0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250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Student: </a:t>
            </a:r>
            <a:r>
              <a:rPr lang="en-US" sz="3500" b="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Jose Maldonado - Florida International University</a:t>
            </a:r>
          </a:p>
          <a:p>
            <a:pPr lvl="0" algn="ctr">
              <a:buClr>
                <a:srgbClr val="3333CC"/>
              </a:buClr>
              <a:buSzPct val="25000"/>
            </a:pPr>
            <a:r>
              <a:rPr lang="en-US" sz="35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Mentor:</a:t>
            </a:r>
            <a:r>
              <a:rPr lang="en-US" sz="3500" b="1" i="1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>
                <a:solidFill>
                  <a:srgbClr val="336699"/>
                </a:solidFill>
              </a:rPr>
              <a:t>Albert Elias, Shahin Vassigh - Florida International University</a:t>
            </a:r>
            <a:endParaRPr lang="en-US" sz="3500" b="0" u="none" strike="noStrike" cap="none" dirty="0">
              <a:solidFill>
                <a:srgbClr val="336699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25000"/>
              <a:buFont typeface="Arial"/>
              <a:buNone/>
            </a:pPr>
            <a:r>
              <a:rPr lang="en-US" sz="3500" b="1" dirty="0">
                <a:solidFill>
                  <a:srgbClr val="336699"/>
                </a:solidFill>
              </a:rPr>
              <a:t>Professor</a:t>
            </a:r>
            <a:r>
              <a:rPr lang="en-US" sz="35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500" b="1" i="1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Masoud </a:t>
            </a:r>
            <a:r>
              <a:rPr lang="en-US" sz="3500" b="0" i="0" u="none" strike="noStrike" cap="none" dirty="0" err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Sadjadi</a:t>
            </a:r>
            <a:r>
              <a:rPr lang="en-US" sz="3500" b="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, Francisco Ortega - Florida International University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724688" y="6095924"/>
            <a:ext cx="10336261" cy="633670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sng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</a:p>
          <a:p>
            <a:pPr lvl="1" algn="ctr">
              <a:buClr>
                <a:srgbClr val="336699"/>
              </a:buClr>
              <a:buSzPct val="25000"/>
            </a:pPr>
            <a:endParaRPr lang="en-US" sz="2400" b="1" i="0" u="sng" strike="noStrike" cap="none" dirty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>
                <a:solidFill>
                  <a:srgbClr val="336699"/>
                </a:solidFill>
              </a:rPr>
              <a:t>Research shows that Virtual Reality (VR) mediated learning </a:t>
            </a:r>
            <a:r>
              <a:rPr lang="en-US" sz="4100" b="1" dirty="0">
                <a:solidFill>
                  <a:srgbClr val="336699"/>
                </a:solidFill>
              </a:rPr>
              <a:t>can improve the learning experience </a:t>
            </a:r>
            <a:r>
              <a:rPr lang="en-US" sz="4100" dirty="0">
                <a:solidFill>
                  <a:srgbClr val="336699"/>
                </a:solidFill>
              </a:rPr>
              <a:t>for students, however current VR system design approaches are </a:t>
            </a:r>
            <a:r>
              <a:rPr lang="en-US" sz="4100" b="1" dirty="0">
                <a:solidFill>
                  <a:srgbClr val="336699"/>
                </a:solidFill>
              </a:rPr>
              <a:t>unintuitive</a:t>
            </a:r>
            <a:r>
              <a:rPr lang="en-US" sz="4100" dirty="0">
                <a:solidFill>
                  <a:srgbClr val="336699"/>
                </a:solidFill>
              </a:rPr>
              <a:t> for students. Furthermore, the current systems don’t facilitate the addition of new experiences.</a:t>
            </a:r>
            <a:endParaRPr lang="en-US" sz="4100" b="0" i="0" u="none" strike="noStrike" cap="none" dirty="0">
              <a:solidFill>
                <a:srgbClr val="336699"/>
              </a:solidFill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990612" y="41924399"/>
            <a:ext cx="4980000" cy="90802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5925800" y="446087"/>
            <a:ext cx="4724400" cy="10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School of Computing &amp; Information Sciences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2600" y="381000"/>
            <a:ext cx="2630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2531123" y="6095925"/>
            <a:ext cx="9768521" cy="633670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sng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Current System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lang="en-US" sz="2400" b="1" i="0" u="sng" strike="noStrike" cap="none" dirty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SKOPE VR utilizes </a:t>
            </a:r>
            <a:r>
              <a:rPr lang="en-US" sz="41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Oculus Rift VR Hardware/SDK</a:t>
            </a:r>
            <a:r>
              <a:rPr lang="en-US" sz="410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41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Unity 3D </a:t>
            </a:r>
            <a:r>
              <a:rPr lang="en-US" sz="410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to immerse students </a:t>
            </a:r>
            <a:r>
              <a:rPr lang="en-US" sz="4100" dirty="0">
                <a:solidFill>
                  <a:srgbClr val="336699"/>
                </a:solidFill>
              </a:rPr>
              <a:t>on a full scale virtual SIPA environment. Through the open world, student will get to examine different part of SIPA both architecturally and functionally.</a:t>
            </a:r>
            <a:endParaRPr lang="en-US" sz="4100" i="0" u="none" strike="noStrike" cap="none" dirty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21602697" y="23707718"/>
            <a:ext cx="10696948" cy="8830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sng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System Design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1841785" y="32896565"/>
            <a:ext cx="20457859" cy="82913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sng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Object Design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1841786" y="23750246"/>
            <a:ext cx="9318020" cy="875024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sng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</a:p>
          <a:p>
            <a:pPr marL="742950" marR="0" lvl="0" indent="-742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Wingdings" panose="05000000000000000000" pitchFamily="2" charset="2"/>
              <a:buChar char="q"/>
            </a:pPr>
            <a:endParaRPr lang="en-US" sz="4100" b="1" i="0" u="none" strike="noStrike" cap="none" dirty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Our system was implemented using Unity 3D, Oculus SDK and Visual Studio 2017 running on Windows 10.</a:t>
            </a:r>
            <a:endParaRPr sz="4100" i="0" u="none" strike="noStrike" cap="none" dirty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724688" y="23750245"/>
            <a:ext cx="10591016" cy="1743766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sng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Requirements &amp; Verification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lang="en-US" sz="4100" b="1" dirty="0">
              <a:solidFill>
                <a:srgbClr val="336699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1" dirty="0">
                <a:solidFill>
                  <a:srgbClr val="336699"/>
                </a:solidFill>
              </a:rPr>
              <a:t>SKOPE VR Requirements: 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b="1" dirty="0">
                <a:solidFill>
                  <a:srgbClr val="336699"/>
                </a:solidFill>
              </a:rPr>
              <a:t>Accurate and Comfortable player movement </a:t>
            </a:r>
            <a:r>
              <a:rPr lang="en-US" sz="4100" dirty="0">
                <a:solidFill>
                  <a:srgbClr val="336699"/>
                </a:solidFill>
              </a:rPr>
              <a:t>around the world space.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Centralized Information Hub </a:t>
            </a:r>
            <a:r>
              <a:rPr lang="en-US" sz="410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for Player querying and decision making based on world space location and chosen experience. 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b="1" dirty="0">
                <a:solidFill>
                  <a:srgbClr val="336699"/>
                </a:solidFill>
              </a:rPr>
              <a:t>Intuitive UI interaction </a:t>
            </a:r>
            <a:r>
              <a:rPr lang="en-US" sz="4100" dirty="0">
                <a:solidFill>
                  <a:srgbClr val="336699"/>
                </a:solidFill>
              </a:rPr>
              <a:t>that reflect in connecting experiences and relevant options. 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</a:pPr>
            <a:r>
              <a:rPr lang="en-US" sz="4100" b="1" i="1" dirty="0">
                <a:solidFill>
                  <a:srgbClr val="336699"/>
                </a:solidFill>
              </a:rPr>
              <a:t>Sample Test Case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</a:pPr>
            <a:endParaRPr lang="en-US" sz="4100" dirty="0">
              <a:solidFill>
                <a:srgbClr val="336699"/>
              </a:solidFill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Wingdings" panose="05000000000000000000" pitchFamily="2" charset="2"/>
              <a:buChar char="q"/>
            </a:pPr>
            <a:endParaRPr lang="en-US" sz="4100" dirty="0">
              <a:solidFill>
                <a:srgbClr val="336699"/>
              </a:solidFill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Wingdings" panose="05000000000000000000" pitchFamily="2" charset="2"/>
              <a:buChar char="q"/>
            </a:pPr>
            <a:endParaRPr lang="en-US" sz="4100" i="0" u="none" strike="noStrike" cap="none" dirty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724688" y="12858260"/>
            <a:ext cx="31574957" cy="10521696"/>
          </a:xfrm>
          <a:prstGeom prst="roundRect">
            <a:avLst/>
          </a:prstGeom>
          <a:solidFill>
            <a:srgbClr val="F2F2F2"/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lang="en-US" sz="4100" b="0" i="0" u="none" strike="noStrike" cap="none" dirty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1852300" y="6095925"/>
            <a:ext cx="9897988" cy="633670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>
            <a:solidFill>
              <a:srgbClr val="336699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sng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lang="en-US" sz="2400" b="1" i="0" u="sng" strike="noStrike" cap="none" dirty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dirty="0">
                <a:solidFill>
                  <a:srgbClr val="336699"/>
                </a:solidFill>
              </a:rPr>
              <a:t>We present an intuitive VR design approach geared towards immersed learning. Our primary focus lies on </a:t>
            </a:r>
            <a:r>
              <a:rPr lang="en-US" sz="4100" b="1" dirty="0">
                <a:solidFill>
                  <a:srgbClr val="336699"/>
                </a:solidFill>
              </a:rPr>
              <a:t>User Interface</a:t>
            </a:r>
            <a:r>
              <a:rPr lang="en-US" sz="4100" dirty="0">
                <a:solidFill>
                  <a:srgbClr val="336699"/>
                </a:solidFill>
              </a:rPr>
              <a:t>, </a:t>
            </a:r>
            <a:r>
              <a:rPr lang="en-US" sz="4100" b="1" dirty="0">
                <a:solidFill>
                  <a:srgbClr val="336699"/>
                </a:solidFill>
              </a:rPr>
              <a:t>Open World Design</a:t>
            </a:r>
            <a:r>
              <a:rPr lang="en-US" sz="4100" dirty="0">
                <a:solidFill>
                  <a:srgbClr val="336699"/>
                </a:solidFill>
              </a:rPr>
              <a:t> and </a:t>
            </a:r>
            <a:r>
              <a:rPr lang="en-US" sz="4100" b="1" dirty="0">
                <a:solidFill>
                  <a:srgbClr val="336699"/>
                </a:solidFill>
              </a:rPr>
              <a:t>Experiences</a:t>
            </a:r>
            <a:r>
              <a:rPr lang="en-US" sz="4100" dirty="0">
                <a:solidFill>
                  <a:srgbClr val="336699"/>
                </a:solidFill>
              </a:rPr>
              <a:t>. We also placed emphasis in implementing the ability to add experiences to the system at ease.</a:t>
            </a:r>
            <a:endParaRPr sz="4100" b="0" i="0" u="none" strike="noStrike" cap="none" dirty="0">
              <a:solidFill>
                <a:srgbClr val="336699"/>
              </a:solidFill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6343000" y="41615475"/>
            <a:ext cx="25737000" cy="13566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3366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The material presented in this poster is based upon the work done by Albert Elias and </a:t>
            </a:r>
            <a:r>
              <a:rPr lang="en-US" sz="3000" dirty="0" err="1">
                <a:solidFill>
                  <a:schemeClr val="dk1"/>
                </a:solidFill>
              </a:rPr>
              <a:t>Prof.Shahin</a:t>
            </a:r>
            <a:r>
              <a:rPr lang="en-US" sz="3000" dirty="0">
                <a:solidFill>
                  <a:schemeClr val="dk1"/>
                </a:solidFill>
              </a:rPr>
              <a:t> Vassigh in the SKOPE Project. I am thankful to the help that I received from my group members</a:t>
            </a:r>
            <a:r>
              <a:rPr lang="en-US" sz="3000" dirty="0"/>
              <a:t> in adding experiences and brainstorming new and innovative ways to tackle UI in Virtual Reality. </a:t>
            </a:r>
            <a:endParaRPr lang="en-US" sz="30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4B62A-4471-4054-988B-7F08D0752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188" y="595568"/>
            <a:ext cx="4662577" cy="1694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96728E-4C50-4CFD-906F-256D9E254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2032" y="1970524"/>
            <a:ext cx="6830560" cy="3842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70520-FFD5-41F5-9865-D4C26395B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3163" y="865802"/>
            <a:ext cx="5048250" cy="1400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CF4D7A-3951-450F-854B-6D903235D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187" y="2361429"/>
            <a:ext cx="2606329" cy="2606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459179-9218-47FB-A7BC-AB2DCC7CB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72726" y="3347523"/>
            <a:ext cx="4228179" cy="1326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E41B1-B68D-4025-B7AF-6031BB839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623" y="29003661"/>
            <a:ext cx="2420257" cy="22551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862AAD-A2E0-4AE9-A6D4-4672E029E41D}"/>
              </a:ext>
            </a:extLst>
          </p:cNvPr>
          <p:cNvSpPr/>
          <p:nvPr/>
        </p:nvSpPr>
        <p:spPr>
          <a:xfrm>
            <a:off x="15512250" y="28381326"/>
            <a:ext cx="4791527" cy="3469527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BD7C8-0973-4CF2-87D5-4AA9667FA127}"/>
              </a:ext>
            </a:extLst>
          </p:cNvPr>
          <p:cNvGrpSpPr/>
          <p:nvPr/>
        </p:nvGrpSpPr>
        <p:grpSpPr>
          <a:xfrm>
            <a:off x="16094194" y="30496613"/>
            <a:ext cx="3599543" cy="1175657"/>
            <a:chOff x="16270514" y="29779607"/>
            <a:chExt cx="3599543" cy="117565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E16AFFF-935D-4F83-8CF7-1BC9D6590313}"/>
                </a:ext>
              </a:extLst>
            </p:cNvPr>
            <p:cNvSpPr/>
            <p:nvPr/>
          </p:nvSpPr>
          <p:spPr>
            <a:xfrm>
              <a:off x="16270514" y="29779607"/>
              <a:ext cx="3599543" cy="117565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EE2F23-C40D-42D9-A88F-75253A4D097E}"/>
                </a:ext>
              </a:extLst>
            </p:cNvPr>
            <p:cNvSpPr txBox="1"/>
            <p:nvPr/>
          </p:nvSpPr>
          <p:spPr>
            <a:xfrm>
              <a:off x="18014873" y="29955644"/>
              <a:ext cx="13744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SDK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CEEB16-7583-4594-B4FF-5C2D04260F69}"/>
              </a:ext>
            </a:extLst>
          </p:cNvPr>
          <p:cNvGrpSpPr/>
          <p:nvPr/>
        </p:nvGrpSpPr>
        <p:grpSpPr>
          <a:xfrm>
            <a:off x="16094194" y="29270163"/>
            <a:ext cx="3599543" cy="1175657"/>
            <a:chOff x="16270514" y="29779607"/>
            <a:chExt cx="3599543" cy="1175657"/>
          </a:xfrm>
          <a:solidFill>
            <a:schemeClr val="accent1">
              <a:lumMod val="75000"/>
            </a:scheme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7D72CA9-C748-4AB6-9B89-9F88381A5B9D}"/>
                </a:ext>
              </a:extLst>
            </p:cNvPr>
            <p:cNvSpPr/>
            <p:nvPr/>
          </p:nvSpPr>
          <p:spPr>
            <a:xfrm>
              <a:off x="16270514" y="29779607"/>
              <a:ext cx="3599543" cy="1175657"/>
            </a:xfrm>
            <a:prstGeom prst="round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5A4261-3D98-4B65-A093-7A26ADA5D569}"/>
                </a:ext>
              </a:extLst>
            </p:cNvPr>
            <p:cNvSpPr txBox="1"/>
            <p:nvPr/>
          </p:nvSpPr>
          <p:spPr>
            <a:xfrm>
              <a:off x="18690771" y="29982716"/>
              <a:ext cx="97544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VR</a:t>
              </a:r>
            </a:p>
          </p:txBody>
        </p:sp>
      </p:grp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4C473422-4ABA-42B5-9733-87A10B027D71}"/>
              </a:ext>
            </a:extLst>
          </p:cNvPr>
          <p:cNvCxnSpPr>
            <a:cxnSpLocks/>
            <a:stCxn id="10" idx="3"/>
            <a:endCxn id="35" idx="3"/>
          </p:cNvCxnSpPr>
          <p:nvPr/>
        </p:nvCxnSpPr>
        <p:spPr>
          <a:xfrm flipV="1">
            <a:off x="19693737" y="29857992"/>
            <a:ext cx="12700" cy="1226450"/>
          </a:xfrm>
          <a:prstGeom prst="curvedConnector3">
            <a:avLst>
              <a:gd name="adj1" fmla="val 1800000"/>
            </a:avLst>
          </a:prstGeom>
          <a:ln w="635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7CA7BD-3A96-4A5A-B718-0E86D8EA9459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15034880" y="30131216"/>
            <a:ext cx="1059314" cy="9532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87D2B858-D11B-47B6-8617-27BE72CA0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549" y="30346783"/>
            <a:ext cx="2673902" cy="15040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F1ADB9-222F-4988-BF68-FC913FFA1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94194" y="28488764"/>
            <a:ext cx="2026843" cy="7365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752109-CB5E-448E-9B86-CA9AFC38CA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0709" y="29571707"/>
            <a:ext cx="2129179" cy="5914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94FC46F-1086-492C-82FA-4A191754B7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21091" y="3002007"/>
            <a:ext cx="2758909" cy="204159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824FC1F-0289-4D60-B4BE-263D441C27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17311" y="12780032"/>
            <a:ext cx="3576401" cy="1944899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411FED1-5F66-4DF2-A173-0648008279D8}"/>
              </a:ext>
            </a:extLst>
          </p:cNvPr>
          <p:cNvCxnSpPr>
            <a:cxnSpLocks/>
          </p:cNvCxnSpPr>
          <p:nvPr/>
        </p:nvCxnSpPr>
        <p:spPr>
          <a:xfrm>
            <a:off x="16535306" y="13266057"/>
            <a:ext cx="0" cy="9042400"/>
          </a:xfrm>
          <a:prstGeom prst="line">
            <a:avLst/>
          </a:prstGeom>
          <a:ln w="63500">
            <a:solidFill>
              <a:srgbClr val="336699"/>
            </a:solidFill>
            <a:prstDash val="lg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E90E7B8-1BEB-40CA-92EA-AB7B0E226509}"/>
              </a:ext>
            </a:extLst>
          </p:cNvPr>
          <p:cNvSpPr txBox="1"/>
          <p:nvPr/>
        </p:nvSpPr>
        <p:spPr>
          <a:xfrm>
            <a:off x="16958220" y="13186022"/>
            <a:ext cx="3216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rgbClr val="336699"/>
                </a:solidFill>
              </a:rPr>
              <a:t>Pointer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470066-4647-4FA0-A968-B2A193B1E77D}"/>
              </a:ext>
            </a:extLst>
          </p:cNvPr>
          <p:cNvSpPr txBox="1"/>
          <p:nvPr/>
        </p:nvSpPr>
        <p:spPr>
          <a:xfrm>
            <a:off x="13948228" y="13100740"/>
            <a:ext cx="2011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u="sng" dirty="0">
                <a:solidFill>
                  <a:srgbClr val="336699"/>
                </a:solidFill>
              </a:rPr>
              <a:t>Hub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B2487DD-7744-4D6A-919D-2ECD2AD34F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6771" y="13121559"/>
            <a:ext cx="1764462" cy="1652076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0CB2FE6-7426-4BE2-8DFB-4134F7760E48}"/>
              </a:ext>
            </a:extLst>
          </p:cNvPr>
          <p:cNvCxnSpPr>
            <a:cxnSpLocks/>
          </p:cNvCxnSpPr>
          <p:nvPr/>
        </p:nvCxnSpPr>
        <p:spPr>
          <a:xfrm flipH="1">
            <a:off x="28705678" y="13980361"/>
            <a:ext cx="1073236" cy="642298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3EDDE6A-F8AF-4467-A2C3-5D0F96FCEFE5}"/>
              </a:ext>
            </a:extLst>
          </p:cNvPr>
          <p:cNvSpPr txBox="1"/>
          <p:nvPr/>
        </p:nvSpPr>
        <p:spPr>
          <a:xfrm>
            <a:off x="3958657" y="13186022"/>
            <a:ext cx="998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36699"/>
                </a:solidFill>
              </a:rPr>
              <a:t>The Hub’s purpose is to be the Central Information and Decision Hub for the Player.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1FFA9F-FA59-4AEA-A5AD-96A54C6AA5E5}"/>
              </a:ext>
            </a:extLst>
          </p:cNvPr>
          <p:cNvSpPr txBox="1"/>
          <p:nvPr/>
        </p:nvSpPr>
        <p:spPr>
          <a:xfrm>
            <a:off x="3265714" y="22048430"/>
            <a:ext cx="156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rgbClr val="336699"/>
                </a:solidFill>
              </a:rPr>
              <a:t>Map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C566ED9-ADF5-402F-8271-CF5BB381ACED}"/>
              </a:ext>
            </a:extLst>
          </p:cNvPr>
          <p:cNvSpPr txBox="1"/>
          <p:nvPr/>
        </p:nvSpPr>
        <p:spPr>
          <a:xfrm>
            <a:off x="12792325" y="21990666"/>
            <a:ext cx="156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rgbClr val="336699"/>
                </a:solidFill>
              </a:rPr>
              <a:t>Info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70DF3E-9A77-4FF0-870D-BF4F8A920982}"/>
              </a:ext>
            </a:extLst>
          </p:cNvPr>
          <p:cNvSpPr txBox="1"/>
          <p:nvPr/>
        </p:nvSpPr>
        <p:spPr>
          <a:xfrm>
            <a:off x="6983146" y="14975032"/>
            <a:ext cx="315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rgbClr val="336699"/>
                </a:solidFill>
              </a:rPr>
              <a:t>Options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59AFB23-6695-4EAD-8C00-46E4C9A94ADA}"/>
              </a:ext>
            </a:extLst>
          </p:cNvPr>
          <p:cNvSpPr txBox="1"/>
          <p:nvPr/>
        </p:nvSpPr>
        <p:spPr>
          <a:xfrm>
            <a:off x="1930549" y="15090840"/>
            <a:ext cx="4194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99"/>
                </a:solidFill>
              </a:rPr>
              <a:t>The Map Panel displays the player's location in the open world space. It also displays the location of different experiences scattered around the map for the player to explore.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144C77A-F46C-4910-B2CC-6903D732A5C5}"/>
              </a:ext>
            </a:extLst>
          </p:cNvPr>
          <p:cNvSpPr txBox="1"/>
          <p:nvPr/>
        </p:nvSpPr>
        <p:spPr>
          <a:xfrm>
            <a:off x="6614941" y="19553270"/>
            <a:ext cx="4194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99"/>
                </a:solidFill>
              </a:rPr>
              <a:t>The Options Panel displays relevant options a player can take for a given experience in the open world map. This example shows options for the SIPA sunlight experience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43301FF-775D-4333-9BC0-722352547AFE}"/>
              </a:ext>
            </a:extLst>
          </p:cNvPr>
          <p:cNvSpPr txBox="1"/>
          <p:nvPr/>
        </p:nvSpPr>
        <p:spPr>
          <a:xfrm>
            <a:off x="11476746" y="15045639"/>
            <a:ext cx="4194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99"/>
                </a:solidFill>
              </a:rPr>
              <a:t>The Info Panel displays relevant information based on the players current experience in the world map. This example shows the default Info display for SIPA world space.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90CFD25-FBDD-438D-AFE0-25259173F647}"/>
              </a:ext>
            </a:extLst>
          </p:cNvPr>
          <p:cNvSpPr/>
          <p:nvPr/>
        </p:nvSpPr>
        <p:spPr>
          <a:xfrm>
            <a:off x="1716150" y="15045639"/>
            <a:ext cx="4626850" cy="8003665"/>
          </a:xfrm>
          <a:prstGeom prst="roundRect">
            <a:avLst/>
          </a:prstGeom>
          <a:noFill/>
          <a:ln>
            <a:solidFill>
              <a:srgbClr val="3366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31226D95-FFA6-4BD2-BA77-8A8E5A975329}"/>
              </a:ext>
            </a:extLst>
          </p:cNvPr>
          <p:cNvSpPr/>
          <p:nvPr/>
        </p:nvSpPr>
        <p:spPr>
          <a:xfrm>
            <a:off x="6397939" y="15045639"/>
            <a:ext cx="4626850" cy="8003665"/>
          </a:xfrm>
          <a:prstGeom prst="roundRect">
            <a:avLst/>
          </a:prstGeom>
          <a:noFill/>
          <a:ln>
            <a:solidFill>
              <a:srgbClr val="3366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18C8B79-F7C4-44CC-9BB5-D95509BC2EBE}"/>
              </a:ext>
            </a:extLst>
          </p:cNvPr>
          <p:cNvSpPr/>
          <p:nvPr/>
        </p:nvSpPr>
        <p:spPr>
          <a:xfrm>
            <a:off x="11238930" y="15010087"/>
            <a:ext cx="4626850" cy="8003665"/>
          </a:xfrm>
          <a:prstGeom prst="roundRect">
            <a:avLst/>
          </a:prstGeom>
          <a:noFill/>
          <a:ln>
            <a:solidFill>
              <a:srgbClr val="3366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572846B0-FE84-46EA-B102-4CC484776F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79397" y="18532808"/>
            <a:ext cx="3745915" cy="345306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8DA8B3D-7C72-4436-BB80-F13B840CF3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9543" y="18641110"/>
            <a:ext cx="3590469" cy="3396479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52C2247-E514-42FF-90E2-75B62C0085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8879" y="15968969"/>
            <a:ext cx="3768160" cy="345306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522AEB-54CD-40AE-8396-64B8A91981FA}"/>
              </a:ext>
            </a:extLst>
          </p:cNvPr>
          <p:cNvSpPr txBox="1"/>
          <p:nvPr/>
        </p:nvSpPr>
        <p:spPr>
          <a:xfrm>
            <a:off x="19489900" y="13222710"/>
            <a:ext cx="998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36699"/>
                </a:solidFill>
              </a:rPr>
              <a:t>The Pointer’s purpose is to facilitate </a:t>
            </a:r>
          </a:p>
          <a:p>
            <a:pPr algn="ctr"/>
            <a:r>
              <a:rPr lang="en-US" sz="3600" dirty="0">
                <a:solidFill>
                  <a:srgbClr val="336699"/>
                </a:solidFill>
              </a:rPr>
              <a:t>Movement and Interactions for the player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865F4F1-4DD2-49A7-A05B-5D40358B811B}"/>
              </a:ext>
            </a:extLst>
          </p:cNvPr>
          <p:cNvSpPr/>
          <p:nvPr/>
        </p:nvSpPr>
        <p:spPr>
          <a:xfrm>
            <a:off x="17482889" y="15010087"/>
            <a:ext cx="6556048" cy="8003665"/>
          </a:xfrm>
          <a:prstGeom prst="roundRect">
            <a:avLst/>
          </a:prstGeom>
          <a:noFill/>
          <a:ln>
            <a:solidFill>
              <a:srgbClr val="3366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AC9A80B-D5A2-45CC-B786-47DD6B6D0854}"/>
              </a:ext>
            </a:extLst>
          </p:cNvPr>
          <p:cNvSpPr/>
          <p:nvPr/>
        </p:nvSpPr>
        <p:spPr>
          <a:xfrm>
            <a:off x="24646203" y="15039318"/>
            <a:ext cx="6556047" cy="8003665"/>
          </a:xfrm>
          <a:prstGeom prst="roundRect">
            <a:avLst/>
          </a:prstGeom>
          <a:noFill/>
          <a:ln>
            <a:solidFill>
              <a:srgbClr val="3366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CD064E-8274-4B15-82A3-9CFE0C177B80}"/>
              </a:ext>
            </a:extLst>
          </p:cNvPr>
          <p:cNvSpPr txBox="1"/>
          <p:nvPr/>
        </p:nvSpPr>
        <p:spPr>
          <a:xfrm>
            <a:off x="18929451" y="15010087"/>
            <a:ext cx="3662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rgbClr val="336699"/>
                </a:solidFill>
              </a:rPr>
              <a:t>Movement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D78DED-87C9-44D1-BE32-45CD915A4095}"/>
              </a:ext>
            </a:extLst>
          </p:cNvPr>
          <p:cNvSpPr txBox="1"/>
          <p:nvPr/>
        </p:nvSpPr>
        <p:spPr>
          <a:xfrm>
            <a:off x="25884875" y="15094403"/>
            <a:ext cx="407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rgbClr val="336699"/>
                </a:solidFill>
              </a:rPr>
              <a:t>Interactions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549CE-5653-48B0-A928-176778770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88000" y="16082564"/>
            <a:ext cx="5002660" cy="2531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ACB5E5-0952-46FE-9E5D-E52DC84458C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288000" y="19987013"/>
            <a:ext cx="5038806" cy="2590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0386A6-7574-479B-9037-4D596477CB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787560" y="16017057"/>
            <a:ext cx="4369161" cy="2702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3060F8-11CA-4806-AA51-7731F0C920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805210" y="20020350"/>
            <a:ext cx="4369161" cy="2605270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26292A9E-C8DE-4E47-864C-BA6CF46DD3CC}"/>
              </a:ext>
            </a:extLst>
          </p:cNvPr>
          <p:cNvCxnSpPr>
            <a:cxnSpLocks/>
            <a:stCxn id="4" idx="3"/>
            <a:endCxn id="11" idx="3"/>
          </p:cNvCxnSpPr>
          <p:nvPr/>
        </p:nvCxnSpPr>
        <p:spPr>
          <a:xfrm>
            <a:off x="23290660" y="17348490"/>
            <a:ext cx="36146" cy="3933956"/>
          </a:xfrm>
          <a:prstGeom prst="curvedConnector3">
            <a:avLst>
              <a:gd name="adj1" fmla="val 1353774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83486DF9-A02E-44C4-A20E-788617A8925B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0156721" y="17368522"/>
            <a:ext cx="12700" cy="4179095"/>
          </a:xfrm>
          <a:prstGeom prst="curvedConnector4">
            <a:avLst>
              <a:gd name="adj1" fmla="val 4894740"/>
              <a:gd name="adj2" fmla="val 99182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0012B7BE-9FF4-436F-AA84-658E425DE8B8}"/>
              </a:ext>
            </a:extLst>
          </p:cNvPr>
          <p:cNvSpPr txBox="1"/>
          <p:nvPr/>
        </p:nvSpPr>
        <p:spPr>
          <a:xfrm>
            <a:off x="17893965" y="18973021"/>
            <a:ext cx="556245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00" u="sng" dirty="0" err="1">
                <a:solidFill>
                  <a:srgbClr val="336699"/>
                </a:solidFill>
              </a:rPr>
              <a:t>IEnumerator</a:t>
            </a:r>
            <a:r>
              <a:rPr lang="en-US" sz="4100" u="sng" dirty="0">
                <a:solidFill>
                  <a:srgbClr val="336699"/>
                </a:solidFill>
              </a:rPr>
              <a:t> Teleport()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BA8F5B-4923-4BF6-AA02-E316F6CDC96A}"/>
              </a:ext>
            </a:extLst>
          </p:cNvPr>
          <p:cNvSpPr txBox="1"/>
          <p:nvPr/>
        </p:nvSpPr>
        <p:spPr>
          <a:xfrm>
            <a:off x="26161914" y="18968231"/>
            <a:ext cx="35246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00" u="sng" dirty="0">
                <a:solidFill>
                  <a:srgbClr val="336699"/>
                </a:solidFill>
              </a:rPr>
              <a:t>void </a:t>
            </a:r>
            <a:r>
              <a:rPr lang="en-US" sz="4100" u="sng" dirty="0" err="1">
                <a:solidFill>
                  <a:srgbClr val="336699"/>
                </a:solidFill>
              </a:rPr>
              <a:t>onClick</a:t>
            </a:r>
            <a:r>
              <a:rPr lang="en-US" sz="4100" u="sng" dirty="0">
                <a:solidFill>
                  <a:srgbClr val="336699"/>
                </a:solidFill>
              </a:rPr>
              <a:t>()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081CFED-5DA1-45CD-BC9B-E3A9FCD59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5223"/>
              </p:ext>
            </p:extLst>
          </p:nvPr>
        </p:nvGraphicFramePr>
        <p:xfrm>
          <a:off x="990612" y="32559109"/>
          <a:ext cx="10070338" cy="735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904">
                  <a:extLst>
                    <a:ext uri="{9D8B030D-6E8A-4147-A177-3AD203B41FA5}">
                      <a16:colId xmlns:a16="http://schemas.microsoft.com/office/drawing/2014/main" val="2309183827"/>
                    </a:ext>
                  </a:extLst>
                </a:gridCol>
                <a:gridCol w="5911434">
                  <a:extLst>
                    <a:ext uri="{9D8B030D-6E8A-4147-A177-3AD203B41FA5}">
                      <a16:colId xmlns:a16="http://schemas.microsoft.com/office/drawing/2014/main" val="3440240620"/>
                    </a:ext>
                  </a:extLst>
                </a:gridCol>
              </a:tblGrid>
              <a:tr h="971368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Case ID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SKOPE_Map_UpdateLocation</a:t>
                      </a:r>
                      <a:endParaRPr lang="en-US" sz="2800" b="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(Sunny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53684"/>
                  </a:ext>
                </a:extLst>
              </a:tr>
              <a:tr h="161515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Tests if the location of the map cursor is updated every time the player changes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1274"/>
                  </a:ext>
                </a:extLst>
              </a:tr>
              <a:tr h="2252127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Location selected is 15 meters away</a:t>
                      </a:r>
                    </a:p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Surface is Walkable</a:t>
                      </a:r>
                    </a:p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Location is within Map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7863"/>
                  </a:ext>
                </a:extLst>
              </a:tr>
              <a:tr h="110495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Player performs movement.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30044"/>
                  </a:ext>
                </a:extLst>
              </a:tr>
              <a:tr h="141005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Map location correctly updates it location based on player motion taken.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7245"/>
                  </a:ext>
                </a:extLst>
              </a:tr>
            </a:tbl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3D670DA2-A9DA-4D3A-98A3-6C3243B3BD22}"/>
              </a:ext>
            </a:extLst>
          </p:cNvPr>
          <p:cNvSpPr txBox="1"/>
          <p:nvPr/>
        </p:nvSpPr>
        <p:spPr>
          <a:xfrm>
            <a:off x="3502248" y="40136841"/>
            <a:ext cx="32366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00" b="1" dirty="0">
                <a:solidFill>
                  <a:srgbClr val="336699"/>
                </a:solidFill>
              </a:rPr>
              <a:t>Passed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3DB79D0-F89C-48B9-A746-95C085A37A1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093264" y="34300622"/>
            <a:ext cx="16125065" cy="63295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9FA2A32-9408-4736-9E32-0AD6D5A7D54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890891" y="25004487"/>
            <a:ext cx="8120560" cy="730113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509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Wingdings</vt:lpstr>
      <vt:lpstr>Diseño predeterminado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maldonado</dc:creator>
  <cp:lastModifiedBy>Parker-PC</cp:lastModifiedBy>
  <cp:revision>47</cp:revision>
  <dcterms:modified xsi:type="dcterms:W3CDTF">2017-12-15T19:49:18Z</dcterms:modified>
</cp:coreProperties>
</file>